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70" r:id="rId5"/>
    <p:sldId id="271" r:id="rId6"/>
    <p:sldId id="273" r:id="rId7"/>
    <p:sldId id="274" r:id="rId8"/>
    <p:sldId id="275" r:id="rId9"/>
    <p:sldId id="276" r:id="rId10"/>
    <p:sldId id="277" r:id="rId11"/>
    <p:sldId id="278" r:id="rId12"/>
    <p:sldId id="279" r:id="rId1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Stijl, gemiddeld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75DCB02-9BB8-47FD-8907-85C794F793BA}" styleName="Stijl, thema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C4B1156A-380E-4F78-BDF5-A606A8083BF9}" styleName="Stijl, gemiddeld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Stijl, donker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27102A9-8310-4765-A935-A1911B00CA55}" styleName="Stijl, licht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86" d="100"/>
          <a:sy n="86" d="100"/>
        </p:scale>
        <p:origin x="37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CF9196-04C8-4A47-88FC-98FCE136CC3D}" type="datetimeFigureOut">
              <a:rPr lang="nl-NL" smtClean="0"/>
              <a:t>24-10-2019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834D39-4BC8-4114-8D04-D0963BE2876E}" type="slidenum">
              <a:rPr lang="nl-NL" smtClean="0"/>
              <a:t>‹nr.›</a:t>
            </a:fld>
            <a:endParaRPr lang="nl-NL"/>
          </a:p>
        </p:txBody>
      </p:sp>
    </p:spTree>
    <p:extLst>
      <p:ext uri="{BB962C8B-B14F-4D97-AF65-F5344CB8AC3E}">
        <p14:creationId xmlns:p14="http://schemas.microsoft.com/office/powerpoint/2010/main" val="3912656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err="1"/>
              <a:t>Bewaarneming</a:t>
            </a:r>
            <a:r>
              <a:rPr lang="en-GB" dirty="0"/>
              <a:t> </a:t>
            </a:r>
            <a:r>
              <a:rPr lang="en-GB" dirty="0" err="1"/>
              <a:t>boek</a:t>
            </a:r>
            <a:r>
              <a:rPr lang="en-GB" dirty="0"/>
              <a:t> 7 </a:t>
            </a:r>
            <a:r>
              <a:rPr lang="en-GB" dirty="0" err="1"/>
              <a:t>gaat</a:t>
            </a:r>
            <a:r>
              <a:rPr lang="en-GB" baseline="0" dirty="0"/>
              <a:t> </a:t>
            </a:r>
            <a:r>
              <a:rPr lang="en-GB" baseline="0" dirty="0" err="1"/>
              <a:t>uit</a:t>
            </a:r>
            <a:r>
              <a:rPr lang="en-GB" baseline="0" dirty="0"/>
              <a:t> van </a:t>
            </a:r>
            <a:r>
              <a:rPr lang="en-GB" baseline="0" dirty="0" err="1"/>
              <a:t>zorgplicht</a:t>
            </a:r>
            <a:r>
              <a:rPr lang="en-GB" baseline="0" dirty="0"/>
              <a:t> </a:t>
            </a:r>
            <a:r>
              <a:rPr lang="en-GB" baseline="0" dirty="0" err="1"/>
              <a:t>ipv</a:t>
            </a:r>
            <a:r>
              <a:rPr lang="en-GB" baseline="0" dirty="0"/>
              <a:t> </a:t>
            </a:r>
            <a:r>
              <a:rPr lang="en-GB" baseline="0" dirty="0" err="1"/>
              <a:t>resultaatsverplichting</a:t>
            </a:r>
            <a:r>
              <a:rPr lang="en-GB" baseline="0" dirty="0"/>
              <a:t> </a:t>
            </a:r>
            <a:r>
              <a:rPr lang="en-GB" baseline="0" dirty="0" err="1"/>
              <a:t>bij</a:t>
            </a:r>
            <a:r>
              <a:rPr lang="en-GB" baseline="0" dirty="0"/>
              <a:t> </a:t>
            </a:r>
            <a:r>
              <a:rPr lang="en-GB" baseline="0" dirty="0" err="1"/>
              <a:t>vervoer</a:t>
            </a:r>
            <a:r>
              <a:rPr lang="en-GB" baseline="0" dirty="0"/>
              <a:t> (in </a:t>
            </a:r>
            <a:r>
              <a:rPr lang="en-GB" baseline="0" dirty="0" err="1"/>
              <a:t>strijd</a:t>
            </a:r>
            <a:r>
              <a:rPr lang="en-GB" baseline="0" dirty="0"/>
              <a:t> met </a:t>
            </a:r>
            <a:r>
              <a:rPr lang="en-GB" baseline="0" dirty="0" err="1"/>
              <a:t>doel</a:t>
            </a:r>
            <a:r>
              <a:rPr lang="en-GB" baseline="0" dirty="0"/>
              <a:t> </a:t>
            </a:r>
            <a:r>
              <a:rPr lang="en-GB" baseline="0" dirty="0" err="1"/>
              <a:t>gelijktrekking</a:t>
            </a:r>
            <a:r>
              <a:rPr lang="en-GB" baseline="0" dirty="0"/>
              <a:t> regimes)</a:t>
            </a:r>
            <a:endParaRPr lang="en-GB" dirty="0"/>
          </a:p>
        </p:txBody>
      </p:sp>
      <p:sp>
        <p:nvSpPr>
          <p:cNvPr id="4" name="Tijdelijke aanduiding voor dianummer 3"/>
          <p:cNvSpPr>
            <a:spLocks noGrp="1"/>
          </p:cNvSpPr>
          <p:nvPr>
            <p:ph type="sldNum" sz="quarter" idx="10"/>
          </p:nvPr>
        </p:nvSpPr>
        <p:spPr/>
        <p:txBody>
          <a:bodyPr/>
          <a:lstStyle/>
          <a:p>
            <a:fld id="{DA70CF6E-2634-2943-8AE4-EDB9D978B8B5}" type="slidenum">
              <a:rPr lang="nl-NL" smtClean="0"/>
              <a:t>3</a:t>
            </a:fld>
            <a:endParaRPr lang="nl-NL"/>
          </a:p>
        </p:txBody>
      </p:sp>
    </p:spTree>
    <p:extLst>
      <p:ext uri="{BB962C8B-B14F-4D97-AF65-F5344CB8AC3E}">
        <p14:creationId xmlns:p14="http://schemas.microsoft.com/office/powerpoint/2010/main" val="2175356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de-D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24.10.2019</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24929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24.10.2019</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51596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de-D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24.10.2019</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231119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s 2 kolommen">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2267" y="2414333"/>
            <a:ext cx="5909733" cy="4432300"/>
          </a:xfrm>
          <a:prstGeom prst="rect">
            <a:avLst/>
          </a:prstGeom>
        </p:spPr>
      </p:pic>
      <p:sp>
        <p:nvSpPr>
          <p:cNvPr id="2" name="Titel 1"/>
          <p:cNvSpPr>
            <a:spLocks noGrp="1"/>
          </p:cNvSpPr>
          <p:nvPr>
            <p:ph type="title"/>
          </p:nvPr>
        </p:nvSpPr>
        <p:spPr>
          <a:xfrm>
            <a:off x="609602" y="667034"/>
            <a:ext cx="10972800" cy="623884"/>
          </a:xfrm>
        </p:spPr>
        <p:txBody>
          <a:bodyPr>
            <a:normAutofit/>
          </a:bodyPr>
          <a:lstStyle>
            <a:lvl1pPr>
              <a:defRPr sz="3800">
                <a:solidFill>
                  <a:srgbClr val="ED6F24"/>
                </a:solidFill>
              </a:defRPr>
            </a:lvl1pPr>
          </a:lstStyle>
          <a:p>
            <a:r>
              <a:rPr lang="nl-NL"/>
              <a:t>Klik om de stijl te bewerken</a:t>
            </a:r>
            <a:endParaRPr lang="nl-NL" dirty="0"/>
          </a:p>
        </p:txBody>
      </p:sp>
      <p:sp>
        <p:nvSpPr>
          <p:cNvPr id="3" name="Tijdelijke aanduiding voor inhoud 2"/>
          <p:cNvSpPr>
            <a:spLocks noGrp="1"/>
          </p:cNvSpPr>
          <p:nvPr>
            <p:ph sz="half" idx="1"/>
          </p:nvPr>
        </p:nvSpPr>
        <p:spPr>
          <a:xfrm>
            <a:off x="609602" y="2299379"/>
            <a:ext cx="5384800" cy="3826786"/>
          </a:xfrm>
        </p:spPr>
        <p:txBody>
          <a:bodyPr>
            <a:noAutofit/>
          </a:bodyPr>
          <a:lstStyle>
            <a:lvl1pPr>
              <a:defRPr sz="1900">
                <a:latin typeface="Helvetica" charset="0"/>
                <a:ea typeface="Helvetica" charset="0"/>
                <a:cs typeface="Helvetica" charset="0"/>
              </a:defRPr>
            </a:lvl1pPr>
            <a:lvl2pPr>
              <a:defRPr sz="1900">
                <a:latin typeface="Helvetica" charset="0"/>
                <a:ea typeface="Helvetica" charset="0"/>
                <a:cs typeface="Helvetica" charset="0"/>
              </a:defRPr>
            </a:lvl2pPr>
            <a:lvl3pPr>
              <a:defRPr sz="1900">
                <a:latin typeface="Helvetica" charset="0"/>
                <a:ea typeface="Helvetica" charset="0"/>
                <a:cs typeface="Helvetica" charset="0"/>
              </a:defRPr>
            </a:lvl3pPr>
            <a:lvl4pPr>
              <a:defRPr sz="1900">
                <a:latin typeface="Helvetica" charset="0"/>
                <a:ea typeface="Helvetica" charset="0"/>
                <a:cs typeface="Helvetica" charset="0"/>
              </a:defRPr>
            </a:lvl4pPr>
            <a:lvl5pPr>
              <a:defRPr sz="1900">
                <a:latin typeface="Helvetica" charset="0"/>
                <a:ea typeface="Helvetica" charset="0"/>
                <a:cs typeface="Helvetica"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97600" y="2299379"/>
            <a:ext cx="5384800" cy="3826786"/>
          </a:xfrm>
        </p:spPr>
        <p:txBody>
          <a:bodyPr>
            <a:normAutofit/>
          </a:bodyPr>
          <a:lstStyle>
            <a:lvl1pPr>
              <a:defRPr sz="1900">
                <a:latin typeface="Helvetica" charset="0"/>
                <a:ea typeface="Helvetica" charset="0"/>
                <a:cs typeface="Helvetica" charset="0"/>
              </a:defRPr>
            </a:lvl1pPr>
            <a:lvl2pPr>
              <a:defRPr sz="1900">
                <a:latin typeface="Helvetica" charset="0"/>
                <a:ea typeface="Helvetica" charset="0"/>
                <a:cs typeface="Helvetica" charset="0"/>
              </a:defRPr>
            </a:lvl2pPr>
            <a:lvl3pPr>
              <a:defRPr sz="1900">
                <a:latin typeface="Helvetica" charset="0"/>
                <a:ea typeface="Helvetica" charset="0"/>
                <a:cs typeface="Helvetica" charset="0"/>
              </a:defRPr>
            </a:lvl3pPr>
            <a:lvl4pPr>
              <a:defRPr sz="1900">
                <a:latin typeface="Helvetica" charset="0"/>
                <a:ea typeface="Helvetica" charset="0"/>
                <a:cs typeface="Helvetica" charset="0"/>
              </a:defRPr>
            </a:lvl4pPr>
            <a:lvl5pPr>
              <a:defRPr sz="1900">
                <a:latin typeface="Helvetica" charset="0"/>
                <a:ea typeface="Helvetica" charset="0"/>
                <a:cs typeface="Helvetica"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ext Placeholder 2"/>
          <p:cNvSpPr>
            <a:spLocks noGrp="1"/>
          </p:cNvSpPr>
          <p:nvPr>
            <p:ph type="body" idx="10" hasCustomPrompt="1"/>
          </p:nvPr>
        </p:nvSpPr>
        <p:spPr>
          <a:xfrm>
            <a:off x="609602" y="1384499"/>
            <a:ext cx="9356650" cy="366090"/>
          </a:xfrm>
          <a:noFill/>
        </p:spPr>
        <p:txBody>
          <a:bodyPr>
            <a:normAutofit/>
          </a:bodyPr>
          <a:lstStyle>
            <a:lvl1pPr marL="0" indent="0">
              <a:lnSpc>
                <a:spcPct val="100000"/>
              </a:lnSpc>
              <a:buNone/>
              <a:defRPr sz="1800" b="1" i="0" cap="none" spc="0" baseline="0">
                <a:solidFill>
                  <a:srgbClr val="535054"/>
                </a:solidFill>
                <a:latin typeface="Helvetica" charset="0"/>
                <a:ea typeface="Helvetica" charset="0"/>
                <a:cs typeface="Helvetica" charset="0"/>
              </a:defRPr>
            </a:lvl1pPr>
            <a:lvl2pPr marL="457150" indent="0">
              <a:buNone/>
              <a:defRPr sz="2000">
                <a:solidFill>
                  <a:schemeClr val="tx1">
                    <a:tint val="75000"/>
                  </a:schemeClr>
                </a:solidFill>
              </a:defRPr>
            </a:lvl2pPr>
            <a:lvl3pPr marL="914301" indent="0">
              <a:buNone/>
              <a:defRPr sz="1800">
                <a:solidFill>
                  <a:schemeClr val="tx1">
                    <a:tint val="75000"/>
                  </a:schemeClr>
                </a:solidFill>
              </a:defRPr>
            </a:lvl3pPr>
            <a:lvl4pPr marL="1371452" indent="0">
              <a:buNone/>
              <a:defRPr sz="1600">
                <a:solidFill>
                  <a:schemeClr val="tx1">
                    <a:tint val="75000"/>
                  </a:schemeClr>
                </a:solidFill>
              </a:defRPr>
            </a:lvl4pPr>
            <a:lvl5pPr marL="1828602" indent="0">
              <a:buNone/>
              <a:defRPr sz="1600">
                <a:solidFill>
                  <a:schemeClr val="tx1">
                    <a:tint val="75000"/>
                  </a:schemeClr>
                </a:solidFill>
              </a:defRPr>
            </a:lvl5pPr>
            <a:lvl6pPr marL="2285752" indent="0">
              <a:buNone/>
              <a:defRPr sz="1600">
                <a:solidFill>
                  <a:schemeClr val="tx1">
                    <a:tint val="75000"/>
                  </a:schemeClr>
                </a:solidFill>
              </a:defRPr>
            </a:lvl6pPr>
            <a:lvl7pPr marL="2742903" indent="0">
              <a:buNone/>
              <a:defRPr sz="1600">
                <a:solidFill>
                  <a:schemeClr val="tx1">
                    <a:tint val="75000"/>
                  </a:schemeClr>
                </a:solidFill>
              </a:defRPr>
            </a:lvl7pPr>
            <a:lvl8pPr marL="3200053" indent="0">
              <a:buNone/>
              <a:defRPr sz="1600">
                <a:solidFill>
                  <a:schemeClr val="tx1">
                    <a:tint val="75000"/>
                  </a:schemeClr>
                </a:solidFill>
              </a:defRPr>
            </a:lvl8pPr>
            <a:lvl9pPr marL="3657204" indent="0">
              <a:buNone/>
              <a:defRPr sz="1600">
                <a:solidFill>
                  <a:schemeClr val="tx1">
                    <a:tint val="75000"/>
                  </a:schemeClr>
                </a:solidFill>
              </a:defRPr>
            </a:lvl9pPr>
          </a:lstStyle>
          <a:p>
            <a:pPr lvl="0"/>
            <a:r>
              <a:rPr lang="nl-NL" dirty="0"/>
              <a:t>Klik om de ondertitel van het model te bewerken</a:t>
            </a:r>
          </a:p>
        </p:txBody>
      </p:sp>
      <p:pic>
        <p:nvPicPr>
          <p:cNvPr id="9" name="Afbeelding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363" y="5995122"/>
            <a:ext cx="1152726" cy="274076"/>
          </a:xfrm>
          <a:prstGeom prst="rect">
            <a:avLst/>
          </a:prstGeom>
        </p:spPr>
      </p:pic>
    </p:spTree>
    <p:extLst>
      <p:ext uri="{BB962C8B-B14F-4D97-AF65-F5344CB8AC3E}">
        <p14:creationId xmlns:p14="http://schemas.microsoft.com/office/powerpoint/2010/main" val="162671098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0000">
                                          <p:cBhvr additive="base">
                                            <p:cTn id="7" dur="5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is 1 kolom">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2267" y="2414333"/>
            <a:ext cx="5909733" cy="4432300"/>
          </a:xfrm>
          <a:prstGeom prst="rect">
            <a:avLst/>
          </a:prstGeom>
        </p:spPr>
      </p:pic>
      <p:sp>
        <p:nvSpPr>
          <p:cNvPr id="2" name="Titel 1"/>
          <p:cNvSpPr>
            <a:spLocks noGrp="1"/>
          </p:cNvSpPr>
          <p:nvPr>
            <p:ph type="title"/>
          </p:nvPr>
        </p:nvSpPr>
        <p:spPr>
          <a:xfrm>
            <a:off x="609602" y="667034"/>
            <a:ext cx="10972800" cy="1143000"/>
          </a:xfrm>
        </p:spPr>
        <p:txBody>
          <a:bodyPr>
            <a:normAutofit/>
          </a:bodyPr>
          <a:lstStyle>
            <a:lvl1pPr>
              <a:defRPr sz="3800">
                <a:solidFill>
                  <a:srgbClr val="ED6F24"/>
                </a:solidFill>
                <a:latin typeface="Helvetica" charset="0"/>
                <a:ea typeface="Helvetica" charset="0"/>
                <a:cs typeface="Helvetica" charset="0"/>
              </a:defRPr>
            </a:lvl1pPr>
          </a:lstStyle>
          <a:p>
            <a:r>
              <a:rPr lang="nl-NL"/>
              <a:t>Klik om de stijl te bewerken</a:t>
            </a:r>
            <a:endParaRPr lang="nl-NL" dirty="0"/>
          </a:p>
        </p:txBody>
      </p:sp>
      <p:sp>
        <p:nvSpPr>
          <p:cNvPr id="3" name="Tijdelijke aanduiding voor inhoud 2"/>
          <p:cNvSpPr>
            <a:spLocks noGrp="1"/>
          </p:cNvSpPr>
          <p:nvPr>
            <p:ph idx="1"/>
          </p:nvPr>
        </p:nvSpPr>
        <p:spPr>
          <a:xfrm>
            <a:off x="609602" y="2304439"/>
            <a:ext cx="10972800" cy="3821733"/>
          </a:xfrm>
        </p:spPr>
        <p:txBody>
          <a:bodyPr>
            <a:normAutofit/>
          </a:bodyPr>
          <a:lstStyle>
            <a:lvl1pPr>
              <a:defRPr sz="1900">
                <a:solidFill>
                  <a:schemeClr val="tx1"/>
                </a:solidFill>
                <a:latin typeface="Arial"/>
                <a:cs typeface="Arial"/>
              </a:defRPr>
            </a:lvl1pPr>
            <a:lvl2pPr>
              <a:defRPr sz="1900">
                <a:solidFill>
                  <a:schemeClr val="tx1"/>
                </a:solidFill>
                <a:latin typeface="Arial"/>
                <a:cs typeface="Arial"/>
              </a:defRPr>
            </a:lvl2pPr>
            <a:lvl3pPr>
              <a:defRPr sz="1900">
                <a:solidFill>
                  <a:schemeClr val="tx1"/>
                </a:solidFill>
                <a:latin typeface="Arial"/>
                <a:cs typeface="Arial"/>
              </a:defRPr>
            </a:lvl3pPr>
            <a:lvl4pPr>
              <a:defRPr sz="1900">
                <a:solidFill>
                  <a:schemeClr val="tx1"/>
                </a:solidFill>
                <a:latin typeface="Arial"/>
                <a:cs typeface="Arial"/>
              </a:defRPr>
            </a:lvl4pPr>
            <a:lvl5pPr>
              <a:defRPr sz="1900">
                <a:solidFill>
                  <a:schemeClr val="tx1"/>
                </a:solidFill>
                <a:latin typeface="Arial"/>
                <a:cs typeface="Aria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363" y="5995122"/>
            <a:ext cx="1152726" cy="274076"/>
          </a:xfrm>
          <a:prstGeom prst="rect">
            <a:avLst/>
          </a:prstGeom>
        </p:spPr>
      </p:pic>
    </p:spTree>
    <p:extLst>
      <p:ext uri="{BB962C8B-B14F-4D97-AF65-F5344CB8AC3E}">
        <p14:creationId xmlns:p14="http://schemas.microsoft.com/office/powerpoint/2010/main" val="3193410270"/>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500" fill="hold"/>
                                            <p:tgtEl>
                                              <p:spTgt spid="7"/>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24.10.2019</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885912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de-D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24.10.2019</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843495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datum 4"/>
          <p:cNvSpPr>
            <a:spLocks noGrp="1"/>
          </p:cNvSpPr>
          <p:nvPr>
            <p:ph type="dt" sz="half" idx="10"/>
          </p:nvPr>
        </p:nvSpPr>
        <p:spPr/>
        <p:txBody>
          <a:bodyPr/>
          <a:lstStyle/>
          <a:p>
            <a:fld id="{CA953BDC-9EAE-49FE-9892-958C9F845175}" type="datetimeFigureOut">
              <a:rPr lang="de-DE" smtClean="0"/>
              <a:t>24.10.2019</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95781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de-D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7" name="Tijdelijke aanduiding voor datum 6"/>
          <p:cNvSpPr>
            <a:spLocks noGrp="1"/>
          </p:cNvSpPr>
          <p:nvPr>
            <p:ph type="dt" sz="half" idx="10"/>
          </p:nvPr>
        </p:nvSpPr>
        <p:spPr/>
        <p:txBody>
          <a:bodyPr/>
          <a:lstStyle/>
          <a:p>
            <a:fld id="{CA953BDC-9EAE-49FE-9892-958C9F845175}" type="datetimeFigureOut">
              <a:rPr lang="de-DE" smtClean="0"/>
              <a:t>24.10.2019</a:t>
            </a:fld>
            <a:endParaRPr lang="de-DE"/>
          </a:p>
        </p:txBody>
      </p:sp>
      <p:sp>
        <p:nvSpPr>
          <p:cNvPr id="8" name="Tijdelijke aanduiding voor voettekst 7"/>
          <p:cNvSpPr>
            <a:spLocks noGrp="1"/>
          </p:cNvSpPr>
          <p:nvPr>
            <p:ph type="ftr" sz="quarter" idx="11"/>
          </p:nvPr>
        </p:nvSpPr>
        <p:spPr/>
        <p:txBody>
          <a:bodyPr/>
          <a:lstStyle/>
          <a:p>
            <a:endParaRPr lang="de-DE"/>
          </a:p>
        </p:txBody>
      </p:sp>
      <p:sp>
        <p:nvSpPr>
          <p:cNvPr id="9" name="Tijdelijke aanduiding voor dianummer 8"/>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14831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datum 2"/>
          <p:cNvSpPr>
            <a:spLocks noGrp="1"/>
          </p:cNvSpPr>
          <p:nvPr>
            <p:ph type="dt" sz="half" idx="10"/>
          </p:nvPr>
        </p:nvSpPr>
        <p:spPr/>
        <p:txBody>
          <a:bodyPr/>
          <a:lstStyle/>
          <a:p>
            <a:fld id="{CA953BDC-9EAE-49FE-9892-958C9F845175}" type="datetimeFigureOut">
              <a:rPr lang="de-DE" smtClean="0"/>
              <a:t>24.10.2019</a:t>
            </a:fld>
            <a:endParaRPr lang="de-DE"/>
          </a:p>
        </p:txBody>
      </p:sp>
      <p:sp>
        <p:nvSpPr>
          <p:cNvPr id="4" name="Tijdelijke aanduiding voor voettekst 3"/>
          <p:cNvSpPr>
            <a:spLocks noGrp="1"/>
          </p:cNvSpPr>
          <p:nvPr>
            <p:ph type="ftr" sz="quarter" idx="11"/>
          </p:nvPr>
        </p:nvSpPr>
        <p:spPr/>
        <p:txBody>
          <a:bodyPr/>
          <a:lstStyle/>
          <a:p>
            <a:endParaRPr lang="de-DE"/>
          </a:p>
        </p:txBody>
      </p:sp>
      <p:sp>
        <p:nvSpPr>
          <p:cNvPr id="5" name="Tijdelijke aanduiding voor dianummer 4"/>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93778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953BDC-9EAE-49FE-9892-958C9F845175}" type="datetimeFigureOut">
              <a:rPr lang="de-DE" smtClean="0"/>
              <a:t>24.10.2019</a:t>
            </a:fld>
            <a:endParaRPr lang="de-DE"/>
          </a:p>
        </p:txBody>
      </p:sp>
      <p:sp>
        <p:nvSpPr>
          <p:cNvPr id="3" name="Tijdelijke aanduiding voor voettekst 2"/>
          <p:cNvSpPr>
            <a:spLocks noGrp="1"/>
          </p:cNvSpPr>
          <p:nvPr>
            <p:ph type="ftr" sz="quarter" idx="11"/>
          </p:nvPr>
        </p:nvSpPr>
        <p:spPr/>
        <p:txBody>
          <a:bodyPr/>
          <a:lstStyle/>
          <a:p>
            <a:endParaRPr lang="de-DE"/>
          </a:p>
        </p:txBody>
      </p:sp>
      <p:sp>
        <p:nvSpPr>
          <p:cNvPr id="4" name="Tijdelijke aanduiding voor dianummer 3"/>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349604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24.10.2019</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56838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24.10.2019</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8429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de-D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53BDC-9EAE-49FE-9892-958C9F845175}" type="datetimeFigureOut">
              <a:rPr lang="de-DE" smtClean="0"/>
              <a:t>24.10.2019</a:t>
            </a:fld>
            <a:endParaRPr lang="de-D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171054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Waarom?</a:t>
            </a:r>
          </a:p>
        </p:txBody>
      </p:sp>
      <p:sp>
        <p:nvSpPr>
          <p:cNvPr id="3" name="Tijdelijke aanduiding voor inhoud 2"/>
          <p:cNvSpPr>
            <a:spLocks noGrp="1"/>
          </p:cNvSpPr>
          <p:nvPr>
            <p:ph sz="half" idx="1"/>
          </p:nvPr>
        </p:nvSpPr>
        <p:spPr>
          <a:xfrm>
            <a:off x="609602" y="1985508"/>
            <a:ext cx="6256021" cy="4637298"/>
          </a:xfrm>
        </p:spPr>
        <p:txBody>
          <a:bodyPr/>
          <a:lstStyle/>
          <a:p>
            <a:r>
              <a:rPr lang="nl-NL" dirty="0">
                <a:solidFill>
                  <a:schemeClr val="bg1"/>
                </a:solidFill>
              </a:rPr>
              <a:t>Opslag voor, tussen of na transport op een binnenvaartschip komt steeds vaker voor</a:t>
            </a:r>
          </a:p>
          <a:p>
            <a:endParaRPr lang="nl-NL" dirty="0">
              <a:solidFill>
                <a:schemeClr val="bg1"/>
              </a:solidFill>
            </a:endParaRPr>
          </a:p>
          <a:p>
            <a:r>
              <a:rPr lang="nl-NL" dirty="0">
                <a:solidFill>
                  <a:schemeClr val="bg1"/>
                </a:solidFill>
              </a:rPr>
              <a:t>Vanuit P&amp;I geen dekking, omdat er alleen dekking wordt geboden voor ‘vervoer’</a:t>
            </a:r>
          </a:p>
          <a:p>
            <a:endParaRPr lang="nl-NL" dirty="0">
              <a:solidFill>
                <a:schemeClr val="bg1"/>
              </a:solidFill>
            </a:endParaRPr>
          </a:p>
          <a:p>
            <a:r>
              <a:rPr lang="nl-NL" dirty="0">
                <a:solidFill>
                  <a:schemeClr val="bg1"/>
                </a:solidFill>
              </a:rPr>
              <a:t>Hogere risico’s omdat voor opslag wettelijk geen limiet geldt </a:t>
            </a:r>
            <a:r>
              <a:rPr lang="nl-NL" dirty="0">
                <a:solidFill>
                  <a:schemeClr val="bg1"/>
                </a:solidFill>
                <a:sym typeface="Wingdings" panose="05000000000000000000" pitchFamily="2" charset="2"/>
              </a:rPr>
              <a:t> niet in voorzien via premie</a:t>
            </a:r>
          </a:p>
          <a:p>
            <a:endParaRPr lang="nl-NL" dirty="0">
              <a:solidFill>
                <a:schemeClr val="bg1"/>
              </a:solidFill>
              <a:sym typeface="Wingdings" panose="05000000000000000000" pitchFamily="2" charset="2"/>
            </a:endParaRPr>
          </a:p>
          <a:p>
            <a:pPr>
              <a:buFont typeface="Wingdings" panose="05000000000000000000" pitchFamily="2" charset="2"/>
              <a:buChar char="à"/>
            </a:pPr>
            <a:r>
              <a:rPr lang="nl-NL" dirty="0">
                <a:solidFill>
                  <a:schemeClr val="bg1"/>
                </a:solidFill>
                <a:sym typeface="Wingdings" panose="05000000000000000000" pitchFamily="2" charset="2"/>
              </a:rPr>
              <a:t>Voorstel om via algemene voorwaarden 	aansprakelijkheid gelijk te trekken tijdens 	opslag/transport  </a:t>
            </a:r>
          </a:p>
          <a:p>
            <a:pPr>
              <a:buFont typeface="Wingdings" panose="05000000000000000000" pitchFamily="2" charset="2"/>
              <a:buChar char="à"/>
            </a:pPr>
            <a:endParaRPr lang="nl-NL" dirty="0">
              <a:solidFill>
                <a:schemeClr val="bg1"/>
              </a:solidFill>
              <a:sym typeface="Wingdings" panose="05000000000000000000" pitchFamily="2" charset="2"/>
            </a:endParaRPr>
          </a:p>
          <a:p>
            <a:pPr>
              <a:buFont typeface="Wingdings" panose="05000000000000000000" pitchFamily="2" charset="2"/>
              <a:buChar char="à"/>
            </a:pPr>
            <a:r>
              <a:rPr lang="nl-NL" dirty="0">
                <a:solidFill>
                  <a:schemeClr val="bg1"/>
                </a:solidFill>
                <a:sym typeface="Wingdings" panose="05000000000000000000" pitchFamily="2" charset="2"/>
              </a:rPr>
              <a:t>P&amp;I is dan bereid dekking uit te breiden</a:t>
            </a:r>
            <a:endParaRPr lang="nl-NL" dirty="0">
              <a:solidFill>
                <a:schemeClr val="bg1"/>
              </a:solidFill>
            </a:endParaRPr>
          </a:p>
        </p:txBody>
      </p:sp>
      <p:sp>
        <p:nvSpPr>
          <p:cNvPr id="5" name="Tijdelijke aanduiding voor tekst 4"/>
          <p:cNvSpPr>
            <a:spLocks noGrp="1"/>
          </p:cNvSpPr>
          <p:nvPr>
            <p:ph type="body" idx="10"/>
          </p:nvPr>
        </p:nvSpPr>
        <p:spPr/>
        <p:txBody>
          <a:bodyPr/>
          <a:lstStyle/>
          <a:p>
            <a:r>
              <a:rPr lang="nl-NL" dirty="0">
                <a:solidFill>
                  <a:schemeClr val="bg1"/>
                </a:solidFill>
              </a:rPr>
              <a:t>Waarschuwing vanuit P&amp;I</a:t>
            </a:r>
          </a:p>
        </p:txBody>
      </p:sp>
      <p:pic>
        <p:nvPicPr>
          <p:cNvPr id="4" name="Afbeelding 3"/>
          <p:cNvPicPr>
            <a:picLocks noChangeAspect="1"/>
          </p:cNvPicPr>
          <p:nvPr/>
        </p:nvPicPr>
        <p:blipFill>
          <a:blip r:embed="rId2"/>
          <a:stretch>
            <a:fillRect/>
          </a:stretch>
        </p:blipFill>
        <p:spPr>
          <a:xfrm>
            <a:off x="7143399" y="0"/>
            <a:ext cx="5048601" cy="6858000"/>
          </a:xfrm>
          <a:prstGeom prst="rect">
            <a:avLst/>
          </a:prstGeom>
        </p:spPr>
      </p:pic>
    </p:spTree>
    <p:extLst>
      <p:ext uri="{BB962C8B-B14F-4D97-AF65-F5344CB8AC3E}">
        <p14:creationId xmlns:p14="http://schemas.microsoft.com/office/powerpoint/2010/main" val="3464866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Definities art. 1(opslag)</a:t>
            </a:r>
          </a:p>
        </p:txBody>
      </p:sp>
      <p:sp>
        <p:nvSpPr>
          <p:cNvPr id="3" name="Tijdelijke aanduiding voor inhoud 2"/>
          <p:cNvSpPr>
            <a:spLocks noGrp="1"/>
          </p:cNvSpPr>
          <p:nvPr>
            <p:ph idx="1"/>
          </p:nvPr>
        </p:nvSpPr>
        <p:spPr>
          <a:xfrm>
            <a:off x="657142" y="2630652"/>
            <a:ext cx="10972800" cy="3821733"/>
          </a:xfrm>
        </p:spPr>
        <p:txBody>
          <a:bodyPr>
            <a:normAutofit lnSpcReduction="10000"/>
          </a:bodyPr>
          <a:lstStyle/>
          <a:p>
            <a:pPr marL="0" indent="0">
              <a:buNone/>
            </a:pPr>
            <a:r>
              <a:rPr lang="nl-NL" dirty="0">
                <a:solidFill>
                  <a:schemeClr val="bg1"/>
                </a:solidFill>
              </a:rPr>
              <a:t>Lid 2:	Opslagovereenkomst: de overeenkomst waarbij de ene partij (de bewaarnemer) aan de 	andere partij (de bewaargever) op binnenwateren een schip ter beschikking stelt teneinde 	aan boord daarvan goederen te laden, op te slaan en daaruit te lossen. </a:t>
            </a:r>
          </a:p>
          <a:p>
            <a:endParaRPr lang="nl-NL" dirty="0">
              <a:solidFill>
                <a:schemeClr val="bg1"/>
              </a:solidFill>
            </a:endParaRPr>
          </a:p>
          <a:p>
            <a:pPr marL="0" indent="0">
              <a:buNone/>
            </a:pPr>
            <a:r>
              <a:rPr lang="nl-NL" dirty="0">
                <a:solidFill>
                  <a:schemeClr val="bg1"/>
                </a:solidFill>
              </a:rPr>
              <a:t>Lid 3: 	Opslag: de bewaarneming van goederen door de bewaarnemer aan boord van een schip op 	binnenwateren</a:t>
            </a:r>
          </a:p>
          <a:p>
            <a:pPr marL="0" indent="0">
              <a:buNone/>
            </a:pPr>
            <a:endParaRPr lang="nl-NL" dirty="0">
              <a:solidFill>
                <a:schemeClr val="bg1"/>
              </a:solidFill>
            </a:endParaRPr>
          </a:p>
          <a:p>
            <a:pPr marL="0" indent="0">
              <a:buNone/>
            </a:pPr>
            <a:r>
              <a:rPr lang="nl-NL" dirty="0">
                <a:solidFill>
                  <a:schemeClr val="bg1"/>
                </a:solidFill>
              </a:rPr>
              <a:t>Lid 10 	Rechthebbende: </a:t>
            </a:r>
          </a:p>
          <a:p>
            <a:pPr marL="0" indent="0">
              <a:buNone/>
            </a:pPr>
            <a:r>
              <a:rPr lang="nl-NL" dirty="0">
                <a:solidFill>
                  <a:schemeClr val="bg1"/>
                </a:solidFill>
              </a:rPr>
              <a:t>	degene die uit hoofde van de opslagovereenkomst jegens de bewaarnemer het recht heeft 	op aflevering van de goederen. Dit kan de bewaargever of een door de bewaargever 	schriftelijk aangewezen derde zijn. De bewaargever kan een dergelijke aanwijzing steeds 	herroepen, tenzij de aflevering al is aangevangen.</a:t>
            </a:r>
          </a:p>
          <a:p>
            <a:pPr marL="0" indent="0">
              <a:buNone/>
            </a:pPr>
            <a:endParaRPr lang="nl-NL" dirty="0"/>
          </a:p>
          <a:p>
            <a:endParaRPr lang="nl-NL" dirty="0"/>
          </a:p>
        </p:txBody>
      </p:sp>
    </p:spTree>
    <p:extLst>
      <p:ext uri="{BB962C8B-B14F-4D97-AF65-F5344CB8AC3E}">
        <p14:creationId xmlns:p14="http://schemas.microsoft.com/office/powerpoint/2010/main" val="417237718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Werkingssfeer</a:t>
            </a:r>
            <a:r>
              <a:rPr lang="en-GB" dirty="0"/>
              <a:t> (art. 2)</a:t>
            </a:r>
          </a:p>
        </p:txBody>
      </p:sp>
      <p:sp>
        <p:nvSpPr>
          <p:cNvPr id="3" name="Tijdelijke aanduiding voor inhoud 2"/>
          <p:cNvSpPr>
            <a:spLocks noGrp="1"/>
          </p:cNvSpPr>
          <p:nvPr>
            <p:ph idx="1"/>
          </p:nvPr>
        </p:nvSpPr>
        <p:spPr>
          <a:xfrm>
            <a:off x="609602" y="3086874"/>
            <a:ext cx="5950589" cy="3821733"/>
          </a:xfrm>
        </p:spPr>
        <p:txBody>
          <a:bodyPr/>
          <a:lstStyle/>
          <a:p>
            <a:r>
              <a:rPr lang="nl-NL" dirty="0">
                <a:solidFill>
                  <a:schemeClr val="bg1"/>
                </a:solidFill>
              </a:rPr>
              <a:t>Wettelijke regels rondom bewaarneming ( boek 7 titel 9 BW) zijn expliciet uitgesloten</a:t>
            </a:r>
          </a:p>
          <a:p>
            <a:endParaRPr lang="nl-NL" dirty="0">
              <a:solidFill>
                <a:schemeClr val="bg1"/>
              </a:solidFill>
            </a:endParaRPr>
          </a:p>
          <a:p>
            <a:r>
              <a:rPr lang="nl-NL" dirty="0">
                <a:solidFill>
                  <a:schemeClr val="bg1"/>
                </a:solidFill>
              </a:rPr>
              <a:t>De regels omtrent:</a:t>
            </a:r>
          </a:p>
          <a:p>
            <a:pPr lvl="1"/>
            <a:r>
              <a:rPr lang="nl-NL" dirty="0">
                <a:solidFill>
                  <a:schemeClr val="bg1"/>
                </a:solidFill>
              </a:rPr>
              <a:t>exploitatieketens (art 8:880 jo 361 t/m 366 BW) en </a:t>
            </a:r>
          </a:p>
          <a:p>
            <a:pPr lvl="1"/>
            <a:r>
              <a:rPr lang="nl-NL" dirty="0">
                <a:solidFill>
                  <a:schemeClr val="bg1"/>
                </a:solidFill>
              </a:rPr>
              <a:t>vaststelling van schade (art. 8:958 t/m 961 BW) </a:t>
            </a:r>
          </a:p>
          <a:p>
            <a:pPr lvl="3">
              <a:buFont typeface="Wingdings" panose="05000000000000000000" pitchFamily="2" charset="2"/>
              <a:buChar char="Ø"/>
            </a:pPr>
            <a:r>
              <a:rPr lang="nl-NL" dirty="0">
                <a:solidFill>
                  <a:schemeClr val="bg1"/>
                </a:solidFill>
              </a:rPr>
              <a:t> zijn expliciet wel van toepassing  </a:t>
            </a:r>
          </a:p>
        </p:txBody>
      </p:sp>
      <p:pic>
        <p:nvPicPr>
          <p:cNvPr id="4" name="Afbeelding 3"/>
          <p:cNvPicPr>
            <a:picLocks noChangeAspect="1"/>
          </p:cNvPicPr>
          <p:nvPr/>
        </p:nvPicPr>
        <p:blipFill>
          <a:blip r:embed="rId3"/>
          <a:stretch>
            <a:fillRect/>
          </a:stretch>
        </p:blipFill>
        <p:spPr>
          <a:xfrm>
            <a:off x="6601059" y="3137483"/>
            <a:ext cx="5590941" cy="3720517"/>
          </a:xfrm>
          <a:prstGeom prst="rect">
            <a:avLst/>
          </a:prstGeom>
        </p:spPr>
      </p:pic>
    </p:spTree>
    <p:extLst>
      <p:ext uri="{BB962C8B-B14F-4D97-AF65-F5344CB8AC3E}">
        <p14:creationId xmlns:p14="http://schemas.microsoft.com/office/powerpoint/2010/main" val="43074069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Verplichtingen bewaarnemer</a:t>
            </a:r>
          </a:p>
        </p:txBody>
      </p:sp>
      <p:sp>
        <p:nvSpPr>
          <p:cNvPr id="3" name="Tijdelijke aanduiding voor inhoud 2"/>
          <p:cNvSpPr>
            <a:spLocks noGrp="1"/>
          </p:cNvSpPr>
          <p:nvPr>
            <p:ph idx="1"/>
          </p:nvPr>
        </p:nvSpPr>
        <p:spPr>
          <a:xfrm>
            <a:off x="609602" y="2894202"/>
            <a:ext cx="10972800" cy="3231970"/>
          </a:xfrm>
        </p:spPr>
        <p:txBody>
          <a:bodyPr/>
          <a:lstStyle/>
          <a:p>
            <a:pPr marL="0" indent="0">
              <a:buNone/>
            </a:pPr>
            <a:r>
              <a:rPr lang="nl-NL" dirty="0">
                <a:solidFill>
                  <a:schemeClr val="bg1"/>
                </a:solidFill>
              </a:rPr>
              <a:t>Artikel 4: 	de bewaarnemer is verplicht…</a:t>
            </a:r>
          </a:p>
          <a:p>
            <a:pPr marL="0" indent="0">
              <a:buNone/>
            </a:pPr>
            <a:r>
              <a:rPr lang="nl-NL" dirty="0">
                <a:solidFill>
                  <a:schemeClr val="bg1"/>
                </a:solidFill>
              </a:rPr>
              <a:t>Lid 1: 	goederen in dezelfde staat/ afgesproken staat af te leveren</a:t>
            </a:r>
          </a:p>
          <a:p>
            <a:pPr marL="0" indent="0">
              <a:buNone/>
            </a:pPr>
            <a:r>
              <a:rPr lang="nl-NL" dirty="0">
                <a:solidFill>
                  <a:schemeClr val="bg1"/>
                </a:solidFill>
              </a:rPr>
              <a:t>Lid 2: 	bij inontvangstneming eventuele schade te melden </a:t>
            </a:r>
          </a:p>
          <a:p>
            <a:pPr marL="0" indent="0">
              <a:buNone/>
            </a:pPr>
            <a:r>
              <a:rPr lang="nl-NL" dirty="0">
                <a:solidFill>
                  <a:schemeClr val="bg1"/>
                </a:solidFill>
              </a:rPr>
              <a:t>Lid 6: 	mededeling te doen aan rechthebbende van verplaatsing van de goederen</a:t>
            </a:r>
          </a:p>
          <a:p>
            <a:pPr marL="0" indent="0">
              <a:buNone/>
            </a:pPr>
            <a:r>
              <a:rPr lang="nl-NL" dirty="0">
                <a:solidFill>
                  <a:schemeClr val="bg1"/>
                </a:solidFill>
              </a:rPr>
              <a:t>Lid 8: 	eigen aansprakelijkheid te verzekeren</a:t>
            </a:r>
          </a:p>
          <a:p>
            <a:pPr marL="0" indent="0">
              <a:buNone/>
            </a:pPr>
            <a:r>
              <a:rPr lang="nl-NL" dirty="0">
                <a:solidFill>
                  <a:schemeClr val="bg1"/>
                </a:solidFill>
              </a:rPr>
              <a:t>Lid 10: 	zorg van een goed bewaarder in acht te nemen voor schip / ter beschikking gestelde 	materialen</a:t>
            </a:r>
          </a:p>
          <a:p>
            <a:pPr marL="0" indent="0">
              <a:buNone/>
            </a:pPr>
            <a:r>
              <a:rPr lang="nl-NL" dirty="0">
                <a:solidFill>
                  <a:schemeClr val="bg1"/>
                </a:solidFill>
              </a:rPr>
              <a:t>Lid 11: 	goederen alleen aan de rechthebbende af te leveren</a:t>
            </a:r>
          </a:p>
          <a:p>
            <a:pPr marL="0" indent="0">
              <a:buNone/>
            </a:pPr>
            <a:endParaRPr lang="nl-NL" dirty="0"/>
          </a:p>
        </p:txBody>
      </p:sp>
      <p:pic>
        <p:nvPicPr>
          <p:cNvPr id="4" name="Afbeelding 3"/>
          <p:cNvPicPr>
            <a:picLocks noChangeAspect="1"/>
          </p:cNvPicPr>
          <p:nvPr/>
        </p:nvPicPr>
        <p:blipFill>
          <a:blip r:embed="rId2"/>
          <a:stretch>
            <a:fillRect/>
          </a:stretch>
        </p:blipFill>
        <p:spPr>
          <a:xfrm>
            <a:off x="7263465" y="-1"/>
            <a:ext cx="4928535" cy="2759979"/>
          </a:xfrm>
          <a:prstGeom prst="rect">
            <a:avLst/>
          </a:prstGeom>
        </p:spPr>
      </p:pic>
    </p:spTree>
    <p:extLst>
      <p:ext uri="{BB962C8B-B14F-4D97-AF65-F5344CB8AC3E}">
        <p14:creationId xmlns:p14="http://schemas.microsoft.com/office/powerpoint/2010/main" val="3408247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Aansprakelijkheid bewaarnemer</a:t>
            </a:r>
          </a:p>
        </p:txBody>
      </p:sp>
      <p:sp>
        <p:nvSpPr>
          <p:cNvPr id="3" name="Tijdelijke aanduiding voor inhoud 2"/>
          <p:cNvSpPr>
            <a:spLocks noGrp="1"/>
          </p:cNvSpPr>
          <p:nvPr>
            <p:ph idx="1"/>
          </p:nvPr>
        </p:nvSpPr>
        <p:spPr>
          <a:xfrm>
            <a:off x="609602" y="1692799"/>
            <a:ext cx="10972800" cy="5047309"/>
          </a:xfrm>
        </p:spPr>
        <p:txBody>
          <a:bodyPr>
            <a:normAutofit lnSpcReduction="10000"/>
          </a:bodyPr>
          <a:lstStyle/>
          <a:p>
            <a:pPr marL="0" indent="0">
              <a:buNone/>
            </a:pPr>
            <a:r>
              <a:rPr lang="nl-NL" dirty="0">
                <a:solidFill>
                  <a:schemeClr val="bg1"/>
                </a:solidFill>
              </a:rPr>
              <a:t>Artikel 5</a:t>
            </a:r>
          </a:p>
          <a:p>
            <a:pPr marL="0" indent="0">
              <a:buNone/>
            </a:pPr>
            <a:r>
              <a:rPr lang="nl-NL" dirty="0">
                <a:solidFill>
                  <a:schemeClr val="bg1"/>
                </a:solidFill>
              </a:rPr>
              <a:t>Lid 1: 	behoudens overmacht aansprakelijk voor zaakschade indien goederen niet in 		dezelfde/afgesproken staat worden afgeleverd</a:t>
            </a:r>
          </a:p>
          <a:p>
            <a:pPr marL="0" indent="0">
              <a:buNone/>
            </a:pPr>
            <a:endParaRPr lang="nl-NL" dirty="0">
              <a:solidFill>
                <a:schemeClr val="bg1"/>
              </a:solidFill>
            </a:endParaRPr>
          </a:p>
          <a:p>
            <a:pPr marL="0" indent="0">
              <a:buNone/>
            </a:pPr>
            <a:r>
              <a:rPr lang="nl-NL" dirty="0">
                <a:solidFill>
                  <a:schemeClr val="bg1"/>
                </a:solidFill>
              </a:rPr>
              <a:t>Lid 2: 	niet aansprakelijk voor bijzondere risico’s:</a:t>
            </a:r>
          </a:p>
          <a:p>
            <a:pPr lvl="2"/>
            <a:r>
              <a:rPr lang="nl-NL" dirty="0">
                <a:solidFill>
                  <a:schemeClr val="bg1"/>
                </a:solidFill>
              </a:rPr>
              <a:t>behandeling bewaargever</a:t>
            </a:r>
          </a:p>
          <a:p>
            <a:pPr lvl="2"/>
            <a:r>
              <a:rPr lang="nl-NL" dirty="0">
                <a:solidFill>
                  <a:schemeClr val="bg1"/>
                </a:solidFill>
              </a:rPr>
              <a:t>aard van de goederen</a:t>
            </a:r>
          </a:p>
          <a:p>
            <a:pPr lvl="2"/>
            <a:r>
              <a:rPr lang="nl-NL" dirty="0">
                <a:solidFill>
                  <a:schemeClr val="bg1"/>
                </a:solidFill>
              </a:rPr>
              <a:t>temperatuur/vochtigheid lucht (tenzij geconditioneerde opslag)</a:t>
            </a:r>
          </a:p>
          <a:p>
            <a:pPr lvl="2"/>
            <a:r>
              <a:rPr lang="nl-NL" dirty="0">
                <a:solidFill>
                  <a:schemeClr val="bg1"/>
                </a:solidFill>
              </a:rPr>
              <a:t>onvolledigheid van cijfers/letters/merken colli</a:t>
            </a:r>
          </a:p>
          <a:p>
            <a:pPr lvl="2"/>
            <a:r>
              <a:rPr lang="nl-NL" dirty="0">
                <a:solidFill>
                  <a:schemeClr val="bg1"/>
                </a:solidFill>
              </a:rPr>
              <a:t>handelen / nalaten van bewaargever / rechthebbende</a:t>
            </a:r>
          </a:p>
          <a:p>
            <a:pPr lvl="2"/>
            <a:r>
              <a:rPr lang="nl-NL" dirty="0">
                <a:solidFill>
                  <a:schemeClr val="bg1"/>
                </a:solidFill>
              </a:rPr>
              <a:t>Ontbrekende/gebrekkige verpakking</a:t>
            </a:r>
          </a:p>
          <a:p>
            <a:pPr lvl="2"/>
            <a:r>
              <a:rPr lang="nl-NL" dirty="0">
                <a:solidFill>
                  <a:schemeClr val="bg1"/>
                </a:solidFill>
              </a:rPr>
              <a:t>Ondeugdelijk/ongeschikt materiaal </a:t>
            </a:r>
          </a:p>
          <a:p>
            <a:pPr lvl="2"/>
            <a:r>
              <a:rPr lang="nl-NL" dirty="0">
                <a:solidFill>
                  <a:schemeClr val="bg1"/>
                </a:solidFill>
              </a:rPr>
              <a:t>Opslag op dek/in open ruimten</a:t>
            </a:r>
          </a:p>
          <a:p>
            <a:pPr lvl="2"/>
            <a:endParaRPr lang="nl-NL" dirty="0">
              <a:solidFill>
                <a:schemeClr val="bg1"/>
              </a:solidFill>
            </a:endParaRPr>
          </a:p>
          <a:p>
            <a:pPr marL="0" lvl="2" indent="0">
              <a:buNone/>
            </a:pPr>
            <a:r>
              <a:rPr lang="nl-NL" dirty="0">
                <a:solidFill>
                  <a:schemeClr val="bg1"/>
                </a:solidFill>
              </a:rPr>
              <a:t>Lid 7:	aansprakelijkheid is beperkt tot €2,70 per kg of €227,- per ton – max. factuurwaarde (op 	moment inontvangstneming) </a:t>
            </a:r>
            <a:r>
              <a:rPr lang="nl-NL" dirty="0">
                <a:solidFill>
                  <a:schemeClr val="bg1"/>
                </a:solidFill>
                <a:sym typeface="Wingdings" panose="05000000000000000000" pitchFamily="2" charset="2"/>
              </a:rPr>
              <a:t> tenzij opzet/bewuste roekeloosheid 	opslaghouder (lid 8</a:t>
            </a:r>
            <a:r>
              <a:rPr lang="nl-NL" dirty="0">
                <a:sym typeface="Wingdings" panose="05000000000000000000" pitchFamily="2" charset="2"/>
              </a:rPr>
              <a:t>)</a:t>
            </a:r>
            <a:endParaRPr lang="nl-NL" dirty="0"/>
          </a:p>
          <a:p>
            <a:pPr marL="0" lvl="2" indent="0">
              <a:buNone/>
            </a:pPr>
            <a:endParaRPr lang="nl-NL" dirty="0"/>
          </a:p>
          <a:p>
            <a:pPr marL="914302" lvl="2" indent="0">
              <a:buNone/>
            </a:pPr>
            <a:endParaRPr lang="nl-NL" dirty="0"/>
          </a:p>
        </p:txBody>
      </p:sp>
      <p:pic>
        <p:nvPicPr>
          <p:cNvPr id="5" name="Afbeelding 4"/>
          <p:cNvPicPr>
            <a:picLocks noChangeAspect="1"/>
          </p:cNvPicPr>
          <p:nvPr/>
        </p:nvPicPr>
        <p:blipFill>
          <a:blip r:embed="rId2"/>
          <a:stretch>
            <a:fillRect/>
          </a:stretch>
        </p:blipFill>
        <p:spPr>
          <a:xfrm>
            <a:off x="8456456" y="75501"/>
            <a:ext cx="3567764" cy="19979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366930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81764" y="113361"/>
            <a:ext cx="10972800" cy="1143000"/>
          </a:xfrm>
        </p:spPr>
        <p:txBody>
          <a:bodyPr/>
          <a:lstStyle/>
          <a:p>
            <a:r>
              <a:rPr lang="nl-NL" dirty="0"/>
              <a:t>Verplichtingen bewaargever	</a:t>
            </a:r>
          </a:p>
        </p:txBody>
      </p:sp>
      <p:sp>
        <p:nvSpPr>
          <p:cNvPr id="3" name="Tijdelijke aanduiding voor inhoud 2"/>
          <p:cNvSpPr>
            <a:spLocks noGrp="1"/>
          </p:cNvSpPr>
          <p:nvPr>
            <p:ph idx="1"/>
          </p:nvPr>
        </p:nvSpPr>
        <p:spPr>
          <a:xfrm>
            <a:off x="609602" y="1166070"/>
            <a:ext cx="7980725" cy="5691483"/>
          </a:xfrm>
        </p:spPr>
        <p:txBody>
          <a:bodyPr>
            <a:normAutofit fontScale="92500" lnSpcReduction="20000"/>
          </a:bodyPr>
          <a:lstStyle/>
          <a:p>
            <a:pPr marL="0" indent="0">
              <a:buNone/>
            </a:pPr>
            <a:r>
              <a:rPr lang="nl-NL" dirty="0">
                <a:solidFill>
                  <a:schemeClr val="bg1"/>
                </a:solidFill>
              </a:rPr>
              <a:t>Artikel 6: 	de bewaargever is verplicht…</a:t>
            </a:r>
          </a:p>
          <a:p>
            <a:pPr marL="0" indent="0">
              <a:buNone/>
            </a:pPr>
            <a:r>
              <a:rPr lang="nl-NL" dirty="0">
                <a:solidFill>
                  <a:schemeClr val="bg1"/>
                </a:solidFill>
              </a:rPr>
              <a:t>Lid 1: 	tijdig alle (correcte) opgaven te doen die voor bewaarnemer van </a:t>
            </a:r>
          </a:p>
          <a:p>
            <a:pPr marL="0" indent="0">
              <a:buNone/>
            </a:pPr>
            <a:r>
              <a:rPr lang="nl-NL" dirty="0">
                <a:solidFill>
                  <a:schemeClr val="bg1"/>
                </a:solidFill>
              </a:rPr>
              <a:t>	belang zijn</a:t>
            </a:r>
          </a:p>
          <a:p>
            <a:pPr marL="0" indent="0">
              <a:buNone/>
            </a:pPr>
            <a:r>
              <a:rPr lang="nl-NL" dirty="0">
                <a:solidFill>
                  <a:schemeClr val="bg1"/>
                </a:solidFill>
              </a:rPr>
              <a:t>Lid 2: 	bij gevaarlijke of milieuschadelijke goederen aanvullende </a:t>
            </a:r>
          </a:p>
          <a:p>
            <a:pPr marL="0" indent="0">
              <a:buNone/>
            </a:pPr>
            <a:r>
              <a:rPr lang="nl-NL" dirty="0">
                <a:solidFill>
                  <a:schemeClr val="bg1"/>
                </a:solidFill>
              </a:rPr>
              <a:t>	inlichtingen te verschaffen over eventuele gevaren/risico’s/te </a:t>
            </a:r>
          </a:p>
          <a:p>
            <a:pPr marL="0" indent="0">
              <a:buNone/>
            </a:pPr>
            <a:r>
              <a:rPr lang="nl-NL" dirty="0">
                <a:solidFill>
                  <a:schemeClr val="bg1"/>
                </a:solidFill>
              </a:rPr>
              <a:t>	nemen maatregelen</a:t>
            </a:r>
          </a:p>
          <a:p>
            <a:pPr marL="0" indent="0">
              <a:buNone/>
            </a:pPr>
            <a:r>
              <a:rPr lang="nl-NL" dirty="0">
                <a:solidFill>
                  <a:schemeClr val="bg1"/>
                </a:solidFill>
              </a:rPr>
              <a:t>Lid 3: 	op de overeengekomen tijd/plaats/wijze goederen ter beschikking </a:t>
            </a:r>
          </a:p>
          <a:p>
            <a:pPr marL="0" indent="0">
              <a:buNone/>
            </a:pPr>
            <a:r>
              <a:rPr lang="nl-NL" dirty="0">
                <a:solidFill>
                  <a:schemeClr val="bg1"/>
                </a:solidFill>
              </a:rPr>
              <a:t>	te stellen</a:t>
            </a:r>
          </a:p>
          <a:p>
            <a:pPr marL="0" indent="0">
              <a:buNone/>
            </a:pPr>
            <a:r>
              <a:rPr lang="nl-NL" dirty="0">
                <a:solidFill>
                  <a:schemeClr val="bg1"/>
                </a:solidFill>
              </a:rPr>
              <a:t>Lid 6: 	de bewaarnemer te vrijwaren tegen aanspraken van derden </a:t>
            </a:r>
            <a:r>
              <a:rPr lang="nl-NL" u="sng" dirty="0">
                <a:solidFill>
                  <a:schemeClr val="bg1"/>
                </a:solidFill>
              </a:rPr>
              <a:t>als</a:t>
            </a:r>
            <a:r>
              <a:rPr lang="nl-NL" dirty="0">
                <a:solidFill>
                  <a:schemeClr val="bg1"/>
                </a:solidFill>
              </a:rPr>
              <a:t> de </a:t>
            </a:r>
          </a:p>
          <a:p>
            <a:pPr marL="0" indent="0">
              <a:buNone/>
            </a:pPr>
            <a:r>
              <a:rPr lang="nl-NL" dirty="0">
                <a:solidFill>
                  <a:schemeClr val="bg1"/>
                </a:solidFill>
              </a:rPr>
              <a:t>	bewaargever of rechthebbende (of diens ondergeschikte) deze </a:t>
            </a:r>
          </a:p>
          <a:p>
            <a:pPr marL="0" indent="0">
              <a:buNone/>
            </a:pPr>
            <a:r>
              <a:rPr lang="nl-NL" dirty="0">
                <a:solidFill>
                  <a:schemeClr val="bg1"/>
                </a:solidFill>
              </a:rPr>
              <a:t>	aanspraken heeft veroorzaakt</a:t>
            </a:r>
          </a:p>
          <a:p>
            <a:pPr marL="0" indent="0">
              <a:buNone/>
            </a:pPr>
            <a:r>
              <a:rPr lang="nl-NL" dirty="0">
                <a:solidFill>
                  <a:schemeClr val="bg1"/>
                </a:solidFill>
              </a:rPr>
              <a:t>Lid 7: 	in te staan voor eigen materiaal</a:t>
            </a:r>
          </a:p>
          <a:p>
            <a:pPr marL="0" indent="0">
              <a:buNone/>
            </a:pPr>
            <a:r>
              <a:rPr lang="nl-NL" dirty="0">
                <a:solidFill>
                  <a:schemeClr val="bg1"/>
                </a:solidFill>
              </a:rPr>
              <a:t>Lid 9: 	bij beëindiging van de overeenkomst de goederen in ontvangst te 	nemen</a:t>
            </a:r>
          </a:p>
          <a:p>
            <a:pPr marL="0" indent="0">
              <a:buNone/>
            </a:pPr>
            <a:r>
              <a:rPr lang="nl-NL" dirty="0">
                <a:solidFill>
                  <a:schemeClr val="bg1"/>
                </a:solidFill>
              </a:rPr>
              <a:t>Lid 10: 	opdracht te geven tot aflevering</a:t>
            </a:r>
          </a:p>
          <a:p>
            <a:pPr marL="0" indent="0">
              <a:buNone/>
            </a:pPr>
            <a:r>
              <a:rPr lang="nl-NL" dirty="0">
                <a:solidFill>
                  <a:schemeClr val="bg1"/>
                </a:solidFill>
              </a:rPr>
              <a:t>Lid 12: 	de goederen te laden, stuwen en te (doen) lossen tenzij </a:t>
            </a:r>
          </a:p>
          <a:p>
            <a:pPr marL="0" indent="0">
              <a:buNone/>
            </a:pPr>
            <a:r>
              <a:rPr lang="nl-NL" dirty="0">
                <a:solidFill>
                  <a:schemeClr val="bg1"/>
                </a:solidFill>
              </a:rPr>
              <a:t>	1) partijen een andere afspraak maken of </a:t>
            </a:r>
          </a:p>
          <a:p>
            <a:pPr marL="0" indent="0">
              <a:buNone/>
            </a:pPr>
            <a:r>
              <a:rPr lang="nl-NL" dirty="0">
                <a:solidFill>
                  <a:schemeClr val="bg1"/>
                </a:solidFill>
              </a:rPr>
              <a:t>	2) uit de aard van de opslag en/of goederen iets anders voortvloeit.</a:t>
            </a:r>
          </a:p>
        </p:txBody>
      </p:sp>
    </p:spTree>
    <p:extLst>
      <p:ext uri="{BB962C8B-B14F-4D97-AF65-F5344CB8AC3E}">
        <p14:creationId xmlns:p14="http://schemas.microsoft.com/office/powerpoint/2010/main" val="39992842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Aansprakelijkheid bewaargever		</a:t>
            </a:r>
          </a:p>
        </p:txBody>
      </p:sp>
      <p:sp>
        <p:nvSpPr>
          <p:cNvPr id="3" name="Tijdelijke aanduiding voor inhoud 2"/>
          <p:cNvSpPr>
            <a:spLocks noGrp="1"/>
          </p:cNvSpPr>
          <p:nvPr>
            <p:ph idx="1"/>
          </p:nvPr>
        </p:nvSpPr>
        <p:spPr>
          <a:xfrm>
            <a:off x="609602" y="2029008"/>
            <a:ext cx="10972800" cy="4828546"/>
          </a:xfrm>
        </p:spPr>
        <p:txBody>
          <a:bodyPr>
            <a:normAutofit/>
          </a:bodyPr>
          <a:lstStyle/>
          <a:p>
            <a:pPr marL="0" indent="0">
              <a:buNone/>
            </a:pPr>
            <a:r>
              <a:rPr lang="nl-NL" dirty="0">
                <a:solidFill>
                  <a:schemeClr val="bg1"/>
                </a:solidFill>
              </a:rPr>
              <a:t>Artikel 7</a:t>
            </a:r>
          </a:p>
          <a:p>
            <a:pPr marL="0" indent="0">
              <a:buNone/>
            </a:pPr>
            <a:r>
              <a:rPr lang="nl-NL" dirty="0">
                <a:solidFill>
                  <a:schemeClr val="bg1"/>
                </a:solidFill>
              </a:rPr>
              <a:t>Lid 1: 	aansprakelijk voor (zaakschade voortvloeiend uit):</a:t>
            </a:r>
          </a:p>
          <a:p>
            <a:pPr lvl="2"/>
            <a:r>
              <a:rPr lang="nl-NL" dirty="0">
                <a:solidFill>
                  <a:schemeClr val="bg1"/>
                </a:solidFill>
              </a:rPr>
              <a:t>het verstrekken van onjuiste/onvolledige gegevens;</a:t>
            </a:r>
          </a:p>
          <a:p>
            <a:pPr lvl="2"/>
            <a:r>
              <a:rPr lang="nl-NL" dirty="0">
                <a:solidFill>
                  <a:schemeClr val="bg1"/>
                </a:solidFill>
              </a:rPr>
              <a:t>het door hem ter beschikking gestelde materiaal;</a:t>
            </a:r>
          </a:p>
          <a:p>
            <a:pPr lvl="2"/>
            <a:r>
              <a:rPr lang="nl-NL" dirty="0">
                <a:solidFill>
                  <a:schemeClr val="bg1"/>
                </a:solidFill>
              </a:rPr>
              <a:t>de goederen of de behandeling daarvan;</a:t>
            </a:r>
          </a:p>
          <a:p>
            <a:pPr marL="1371452" lvl="3" indent="0">
              <a:buNone/>
            </a:pPr>
            <a:r>
              <a:rPr lang="nl-NL" dirty="0">
                <a:solidFill>
                  <a:schemeClr val="bg1"/>
                </a:solidFill>
                <a:sym typeface="Wingdings" panose="05000000000000000000" pitchFamily="2" charset="2"/>
              </a:rPr>
              <a:t> t</a:t>
            </a:r>
            <a:r>
              <a:rPr lang="nl-NL" dirty="0">
                <a:solidFill>
                  <a:schemeClr val="bg1"/>
                </a:solidFill>
              </a:rPr>
              <a:t>enzij overmacht</a:t>
            </a:r>
          </a:p>
          <a:p>
            <a:pPr marL="0" lvl="2" indent="0">
              <a:buNone/>
            </a:pPr>
            <a:r>
              <a:rPr lang="nl-NL" dirty="0">
                <a:solidFill>
                  <a:schemeClr val="bg1"/>
                </a:solidFill>
              </a:rPr>
              <a:t>Lid 2: 	aansprakelijk voor zaakschade veroorzaakt door bewaargever zelf/hulppersonen die op het 		binnenvaartschip zijn geweest</a:t>
            </a:r>
          </a:p>
          <a:p>
            <a:pPr marL="0" lvl="2" indent="0">
              <a:buNone/>
            </a:pPr>
            <a:r>
              <a:rPr lang="nl-NL" dirty="0">
                <a:solidFill>
                  <a:schemeClr val="bg1"/>
                </a:solidFill>
              </a:rPr>
              <a:t>Lid 3: 	</a:t>
            </a:r>
            <a:r>
              <a:rPr lang="nl-NL" u="sng" dirty="0">
                <a:solidFill>
                  <a:schemeClr val="bg1"/>
                </a:solidFill>
              </a:rPr>
              <a:t>niet </a:t>
            </a:r>
            <a:r>
              <a:rPr lang="nl-NL" dirty="0">
                <a:solidFill>
                  <a:schemeClr val="bg1"/>
                </a:solidFill>
              </a:rPr>
              <a:t>aansprakelijk voor inlichtingen/opdrachten verstrekt door anderen (dan de door hem 		aangewezen personen)</a:t>
            </a:r>
          </a:p>
          <a:p>
            <a:pPr marL="0" lvl="2" indent="0">
              <a:buNone/>
            </a:pPr>
            <a:r>
              <a:rPr lang="nl-NL" dirty="0">
                <a:solidFill>
                  <a:schemeClr val="bg1"/>
                </a:solidFill>
              </a:rPr>
              <a:t>Lid 4: 	aansprakelijk voor zaakschade voortvloeiend uit het niet nakomen van zijn verplichtingen</a:t>
            </a:r>
          </a:p>
          <a:p>
            <a:pPr marL="0" lvl="2" indent="0">
              <a:buNone/>
            </a:pPr>
            <a:r>
              <a:rPr lang="nl-NL" dirty="0">
                <a:solidFill>
                  <a:schemeClr val="bg1"/>
                </a:solidFill>
              </a:rPr>
              <a:t>Lid 5: 	als bewaargever de goederen niet lost /doet lossen kan de bewaarnemer de goederen op 		kosten van de bewaargever opslaan.</a:t>
            </a:r>
          </a:p>
          <a:p>
            <a:pPr lvl="2"/>
            <a:endParaRPr lang="nl-NL" dirty="0"/>
          </a:p>
        </p:txBody>
      </p:sp>
      <p:pic>
        <p:nvPicPr>
          <p:cNvPr id="1026" name="Picture 2" descr="Afbeeldingsresultaat voor binnenvaart bewaarge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8286" y="614528"/>
            <a:ext cx="3452261" cy="23910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40134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En verder..	(1)</a:t>
            </a:r>
          </a:p>
        </p:txBody>
      </p:sp>
      <p:sp>
        <p:nvSpPr>
          <p:cNvPr id="3" name="Tijdelijke aanduiding voor inhoud 2"/>
          <p:cNvSpPr>
            <a:spLocks noGrp="1"/>
          </p:cNvSpPr>
          <p:nvPr>
            <p:ph idx="1"/>
          </p:nvPr>
        </p:nvSpPr>
        <p:spPr>
          <a:xfrm>
            <a:off x="542490" y="1810034"/>
            <a:ext cx="10972800" cy="5127832"/>
          </a:xfrm>
        </p:spPr>
        <p:txBody>
          <a:bodyPr>
            <a:normAutofit/>
          </a:bodyPr>
          <a:lstStyle/>
          <a:p>
            <a:pPr marL="0" indent="0">
              <a:buNone/>
            </a:pPr>
            <a:r>
              <a:rPr lang="nl-NL" dirty="0">
                <a:solidFill>
                  <a:schemeClr val="bg1"/>
                </a:solidFill>
              </a:rPr>
              <a:t>Artikel 8: tussentijdse opzegging is mogelijk </a:t>
            </a:r>
            <a:r>
              <a:rPr lang="nl-NL" i="1" dirty="0">
                <a:solidFill>
                  <a:schemeClr val="bg1"/>
                </a:solidFill>
              </a:rPr>
              <a:t>als:</a:t>
            </a:r>
            <a:endParaRPr lang="nl-NL" dirty="0">
              <a:solidFill>
                <a:schemeClr val="bg1"/>
              </a:solidFill>
            </a:endParaRPr>
          </a:p>
          <a:p>
            <a:pPr lvl="4"/>
            <a:r>
              <a:rPr lang="nl-NL" dirty="0">
                <a:solidFill>
                  <a:schemeClr val="bg1"/>
                </a:solidFill>
              </a:rPr>
              <a:t>er niet wordt voldaan aan de verplichtingen </a:t>
            </a:r>
            <a:r>
              <a:rPr lang="nl-NL" i="1" dirty="0">
                <a:solidFill>
                  <a:schemeClr val="bg1"/>
                </a:solidFill>
              </a:rPr>
              <a:t>en;</a:t>
            </a:r>
          </a:p>
          <a:p>
            <a:pPr lvl="4"/>
            <a:r>
              <a:rPr lang="nl-NL" dirty="0">
                <a:solidFill>
                  <a:schemeClr val="bg1"/>
                </a:solidFill>
              </a:rPr>
              <a:t>er een uiterste termijn voor herstel is gegeven</a:t>
            </a:r>
          </a:p>
          <a:p>
            <a:pPr lvl="5"/>
            <a:r>
              <a:rPr lang="nl-NL" dirty="0">
                <a:solidFill>
                  <a:schemeClr val="bg1"/>
                </a:solidFill>
                <a:latin typeface="Arial" panose="020B0604020202020204" pitchFamily="34" charset="0"/>
                <a:cs typeface="Arial" panose="020B0604020202020204" pitchFamily="34" charset="0"/>
              </a:rPr>
              <a:t>Bij ernstige beschadiging van het schip: beëindiging na lossing</a:t>
            </a:r>
          </a:p>
          <a:p>
            <a:pPr lvl="5"/>
            <a:r>
              <a:rPr lang="nl-NL" dirty="0">
                <a:solidFill>
                  <a:schemeClr val="bg1"/>
                </a:solidFill>
                <a:latin typeface="Arial" panose="020B0604020202020204" pitchFamily="34" charset="0"/>
                <a:cs typeface="Arial" panose="020B0604020202020204" pitchFamily="34" charset="0"/>
              </a:rPr>
              <a:t>Bij vergaan van het schip; eindigt met het vergaan van het schip</a:t>
            </a:r>
          </a:p>
          <a:p>
            <a:pPr lvl="2"/>
            <a:endParaRPr lang="nl-NL" dirty="0">
              <a:solidFill>
                <a:schemeClr val="bg1"/>
              </a:solidFill>
            </a:endParaRPr>
          </a:p>
          <a:p>
            <a:pPr marL="0" lvl="2" indent="0">
              <a:buNone/>
            </a:pPr>
            <a:r>
              <a:rPr lang="nl-NL" dirty="0">
                <a:solidFill>
                  <a:schemeClr val="bg1"/>
                </a:solidFill>
              </a:rPr>
              <a:t>Artikel 9: gevaarlijke goederen</a:t>
            </a:r>
          </a:p>
          <a:p>
            <a:pPr marL="342863" lvl="2" indent="-342863"/>
            <a:endParaRPr lang="nl-NL" dirty="0">
              <a:solidFill>
                <a:schemeClr val="bg1"/>
              </a:solidFill>
            </a:endParaRPr>
          </a:p>
          <a:p>
            <a:pPr marL="0" lvl="2" indent="0">
              <a:buNone/>
            </a:pPr>
            <a:r>
              <a:rPr lang="nl-NL" dirty="0">
                <a:solidFill>
                  <a:schemeClr val="bg1"/>
                </a:solidFill>
              </a:rPr>
              <a:t>Artikel 11: 		</a:t>
            </a:r>
          </a:p>
          <a:p>
            <a:pPr marL="1657350" lvl="5" indent="-285750"/>
            <a:r>
              <a:rPr lang="nl-NL" dirty="0">
                <a:solidFill>
                  <a:schemeClr val="bg1"/>
                </a:solidFill>
                <a:latin typeface="Arial" panose="020B0604020202020204" pitchFamily="34" charset="0"/>
                <a:cs typeface="Arial" panose="020B0604020202020204" pitchFamily="34" charset="0"/>
              </a:rPr>
              <a:t>Lid 1: de rechthebbende heeft het recht aflevering te vorderen </a:t>
            </a:r>
          </a:p>
          <a:p>
            <a:pPr marL="1657350" lvl="5" indent="-285750"/>
            <a:r>
              <a:rPr lang="nl-NL" dirty="0">
                <a:solidFill>
                  <a:schemeClr val="bg1"/>
                </a:solidFill>
                <a:latin typeface="Arial" panose="020B0604020202020204" pitchFamily="34" charset="0"/>
                <a:cs typeface="Arial" panose="020B0604020202020204" pitchFamily="34" charset="0"/>
              </a:rPr>
              <a:t>Lid 2: de rechthebbende (bij beschadiging/verlies) in eigen naam een vordering instellen/gebruik maken van de rechten uit de opslagovereenkomst</a:t>
            </a:r>
          </a:p>
          <a:p>
            <a:pPr marL="1657350" lvl="5" indent="-285750"/>
            <a:r>
              <a:rPr lang="nl-NL" dirty="0">
                <a:solidFill>
                  <a:schemeClr val="bg1"/>
                </a:solidFill>
                <a:latin typeface="Arial" panose="020B0604020202020204" pitchFamily="34" charset="0"/>
                <a:cs typeface="Arial" panose="020B0604020202020204" pitchFamily="34" charset="0"/>
              </a:rPr>
              <a:t>Lid 3: bij beschadiging/verlies kan bewaarnemer gebruik maken van zijn rechten die uit de opslagovereenkomst voortvloeien, ten opzichte van de rechthebbende</a:t>
            </a:r>
          </a:p>
          <a:p>
            <a:pPr marL="1257163" lvl="4" indent="-342863"/>
            <a:endParaRPr lang="nl-NL" dirty="0">
              <a:solidFill>
                <a:schemeClr val="bg1"/>
              </a:solidFill>
            </a:endParaRPr>
          </a:p>
          <a:p>
            <a:pPr marL="0" lvl="2" indent="0">
              <a:buNone/>
            </a:pPr>
            <a:r>
              <a:rPr lang="nl-NL" dirty="0">
                <a:solidFill>
                  <a:schemeClr val="bg1"/>
                </a:solidFill>
              </a:rPr>
              <a:t>Artikel 12: IVR regels zijn van toepassing op </a:t>
            </a:r>
            <a:r>
              <a:rPr lang="nl-NL" dirty="0" err="1">
                <a:solidFill>
                  <a:schemeClr val="bg1"/>
                </a:solidFill>
              </a:rPr>
              <a:t>avarij</a:t>
            </a:r>
            <a:r>
              <a:rPr lang="nl-NL" dirty="0">
                <a:solidFill>
                  <a:schemeClr val="bg1"/>
                </a:solidFill>
              </a:rPr>
              <a:t>-grosse</a:t>
            </a:r>
          </a:p>
          <a:p>
            <a:pPr marL="1257163" lvl="4" indent="-342863"/>
            <a:endParaRPr lang="nl-NL" dirty="0"/>
          </a:p>
          <a:p>
            <a:pPr marL="0" lvl="2" indent="0">
              <a:buNone/>
            </a:pPr>
            <a:endParaRPr lang="nl-NL" dirty="0"/>
          </a:p>
          <a:p>
            <a:pPr marL="914302" lvl="2" indent="0">
              <a:buNone/>
            </a:pPr>
            <a:endParaRPr lang="nl-NL" dirty="0"/>
          </a:p>
        </p:txBody>
      </p:sp>
      <p:pic>
        <p:nvPicPr>
          <p:cNvPr id="5" name="Afbeelding 4"/>
          <p:cNvPicPr>
            <a:picLocks noChangeAspect="1"/>
          </p:cNvPicPr>
          <p:nvPr/>
        </p:nvPicPr>
        <p:blipFill>
          <a:blip r:embed="rId2"/>
          <a:stretch>
            <a:fillRect/>
          </a:stretch>
        </p:blipFill>
        <p:spPr>
          <a:xfrm>
            <a:off x="7862163" y="131325"/>
            <a:ext cx="4145280" cy="22144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3118150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En verder .. (2)</a:t>
            </a:r>
          </a:p>
        </p:txBody>
      </p:sp>
      <p:sp>
        <p:nvSpPr>
          <p:cNvPr id="3" name="Tijdelijke aanduiding voor inhoud 2"/>
          <p:cNvSpPr>
            <a:spLocks noGrp="1"/>
          </p:cNvSpPr>
          <p:nvPr>
            <p:ph idx="1"/>
          </p:nvPr>
        </p:nvSpPr>
        <p:spPr>
          <a:xfrm>
            <a:off x="550879" y="1575353"/>
            <a:ext cx="10972800" cy="5047309"/>
          </a:xfrm>
        </p:spPr>
        <p:txBody>
          <a:bodyPr>
            <a:noAutofit/>
          </a:bodyPr>
          <a:lstStyle/>
          <a:p>
            <a:pPr marL="0" lvl="2" indent="0">
              <a:buNone/>
            </a:pPr>
            <a:r>
              <a:rPr lang="nl-NL" dirty="0">
                <a:solidFill>
                  <a:schemeClr val="bg1"/>
                </a:solidFill>
                <a:latin typeface="Arial" panose="020B0604020202020204" pitchFamily="34" charset="0"/>
                <a:cs typeface="Arial" panose="020B0604020202020204" pitchFamily="34" charset="0"/>
              </a:rPr>
              <a:t>Artikel 13: 	alle vorderingen verjaren na één jaar</a:t>
            </a:r>
          </a:p>
          <a:p>
            <a:pPr marL="342863" lvl="2" indent="-342863"/>
            <a:endParaRPr lang="nl-NL" dirty="0">
              <a:solidFill>
                <a:schemeClr val="bg1"/>
              </a:solidFill>
              <a:latin typeface="Arial" panose="020B0604020202020204" pitchFamily="34" charset="0"/>
              <a:cs typeface="Arial" panose="020B0604020202020204" pitchFamily="34" charset="0"/>
            </a:endParaRPr>
          </a:p>
          <a:p>
            <a:pPr marL="0" lvl="2" indent="0">
              <a:buNone/>
            </a:pPr>
            <a:r>
              <a:rPr lang="nl-NL" dirty="0">
                <a:solidFill>
                  <a:schemeClr val="bg1"/>
                </a:solidFill>
                <a:latin typeface="Arial" panose="020B0604020202020204" pitchFamily="34" charset="0"/>
                <a:cs typeface="Arial" panose="020B0604020202020204" pitchFamily="34" charset="0"/>
              </a:rPr>
              <a:t>Artikel 14: 	betalingsvoorwaarden</a:t>
            </a:r>
          </a:p>
          <a:p>
            <a:pPr marL="2171551" lvl="6" indent="-342900"/>
            <a:r>
              <a:rPr lang="nl-NL" sz="1900" dirty="0">
                <a:solidFill>
                  <a:schemeClr val="bg1"/>
                </a:solidFill>
                <a:latin typeface="Arial" panose="020B0604020202020204" pitchFamily="34" charset="0"/>
                <a:cs typeface="Arial" panose="020B0604020202020204" pitchFamily="34" charset="0"/>
              </a:rPr>
              <a:t>14 dagen betaaltermijn tenzij partijen anders overeenkomen</a:t>
            </a:r>
          </a:p>
          <a:p>
            <a:pPr marL="2171551" lvl="6" indent="-342900"/>
            <a:r>
              <a:rPr lang="nl-NL" sz="1900" dirty="0">
                <a:solidFill>
                  <a:schemeClr val="bg1"/>
                </a:solidFill>
                <a:latin typeface="Arial" panose="020B0604020202020204" pitchFamily="34" charset="0"/>
                <a:cs typeface="Arial" panose="020B0604020202020204" pitchFamily="34" charset="0"/>
              </a:rPr>
              <a:t>verrekening is niet toegestaan tenzij een der partijen failliet wordt verklaard/ surseance van betaling aanvraagt/rechtspersoonlijkheid verliest etc.</a:t>
            </a:r>
          </a:p>
          <a:p>
            <a:pPr marL="342863" lvl="2" indent="-342863"/>
            <a:endParaRPr lang="nl-NL" dirty="0">
              <a:solidFill>
                <a:schemeClr val="bg1"/>
              </a:solidFill>
              <a:latin typeface="Arial" panose="020B0604020202020204" pitchFamily="34" charset="0"/>
              <a:cs typeface="Arial" panose="020B0604020202020204" pitchFamily="34" charset="0"/>
            </a:endParaRPr>
          </a:p>
          <a:p>
            <a:pPr marL="0" lvl="2" indent="0">
              <a:buNone/>
            </a:pPr>
            <a:r>
              <a:rPr lang="nl-NL" dirty="0">
                <a:solidFill>
                  <a:schemeClr val="bg1"/>
                </a:solidFill>
                <a:latin typeface="Arial" panose="020B0604020202020204" pitchFamily="34" charset="0"/>
                <a:cs typeface="Arial" panose="020B0604020202020204" pitchFamily="34" charset="0"/>
              </a:rPr>
              <a:t>Artikel 15: 	zekerheden</a:t>
            </a:r>
          </a:p>
          <a:p>
            <a:pPr marL="2171514" lvl="6" indent="-342863"/>
            <a:r>
              <a:rPr lang="nl-NL" sz="1900" dirty="0">
                <a:solidFill>
                  <a:schemeClr val="bg1"/>
                </a:solidFill>
                <a:latin typeface="Arial" panose="020B0604020202020204" pitchFamily="34" charset="0"/>
                <a:cs typeface="Arial" panose="020B0604020202020204" pitchFamily="34" charset="0"/>
              </a:rPr>
              <a:t>retentierecht in overeenstemming met artikel 8:954 lid 1 BW</a:t>
            </a:r>
          </a:p>
          <a:p>
            <a:pPr marL="2171514" lvl="6" indent="-342863"/>
            <a:r>
              <a:rPr lang="nl-NL" sz="1900" dirty="0">
                <a:solidFill>
                  <a:schemeClr val="bg1"/>
                </a:solidFill>
                <a:latin typeface="Arial" panose="020B0604020202020204" pitchFamily="34" charset="0"/>
                <a:cs typeface="Arial" panose="020B0604020202020204" pitchFamily="34" charset="0"/>
              </a:rPr>
              <a:t>voor een eventueel betwist gedeelte van een verschuldigd bedrag dient zekerheid gesteld te worden </a:t>
            </a:r>
          </a:p>
          <a:p>
            <a:pPr marL="2171514" lvl="6" indent="-342863"/>
            <a:r>
              <a:rPr lang="nl-NL" sz="1900" dirty="0">
                <a:solidFill>
                  <a:schemeClr val="bg1"/>
                </a:solidFill>
                <a:latin typeface="Arial" panose="020B0604020202020204" pitchFamily="34" charset="0"/>
                <a:cs typeface="Arial" panose="020B0604020202020204" pitchFamily="34" charset="0"/>
              </a:rPr>
              <a:t>bewaarnemer komt een pandrecht toe voor alle vorderingen die hij heeft of zal krijgen</a:t>
            </a:r>
          </a:p>
          <a:p>
            <a:pPr marL="2171514" lvl="6" indent="-342863"/>
            <a:r>
              <a:rPr lang="nl-NL" sz="1900" dirty="0">
                <a:solidFill>
                  <a:schemeClr val="bg1"/>
                </a:solidFill>
                <a:latin typeface="Arial" panose="020B0604020202020204" pitchFamily="34" charset="0"/>
                <a:cs typeface="Arial" panose="020B0604020202020204" pitchFamily="34" charset="0"/>
              </a:rPr>
              <a:t>bij weigering inontvangstneming, is bewaarnemer gerechtigd de goederen te verkopen </a:t>
            </a:r>
          </a:p>
          <a:p>
            <a:pPr marL="342863" lvl="2" indent="-342863"/>
            <a:endParaRPr lang="nl-NL" dirty="0">
              <a:solidFill>
                <a:schemeClr val="bg1"/>
              </a:solidFill>
              <a:latin typeface="Arial" panose="020B0604020202020204" pitchFamily="34" charset="0"/>
              <a:cs typeface="Arial" panose="020B0604020202020204" pitchFamily="34" charset="0"/>
            </a:endParaRPr>
          </a:p>
          <a:p>
            <a:pPr marL="0" lvl="2" indent="0">
              <a:buNone/>
            </a:pPr>
            <a:r>
              <a:rPr lang="nl-NL" dirty="0">
                <a:solidFill>
                  <a:schemeClr val="bg1"/>
                </a:solidFill>
                <a:latin typeface="Arial" panose="020B0604020202020204" pitchFamily="34" charset="0"/>
                <a:cs typeface="Arial" panose="020B0604020202020204" pitchFamily="34" charset="0"/>
              </a:rPr>
              <a:t>Artikel 16: 	Nederlands recht van toepassing / rechtbank Rotterdam bevoegd</a:t>
            </a:r>
          </a:p>
          <a:p>
            <a:pPr marL="0" indent="0">
              <a:buNone/>
            </a:pPr>
            <a:endParaRPr lang="nl-NL" dirty="0">
              <a:latin typeface="Arial" panose="020B0604020202020204" pitchFamily="34" charset="0"/>
              <a:cs typeface="Arial" panose="020B0604020202020204" pitchFamily="34" charset="0"/>
            </a:endParaRPr>
          </a:p>
        </p:txBody>
      </p:sp>
      <p:pic>
        <p:nvPicPr>
          <p:cNvPr id="4" name="Afbeelding 3"/>
          <p:cNvPicPr>
            <a:picLocks noChangeAspect="1"/>
          </p:cNvPicPr>
          <p:nvPr/>
        </p:nvPicPr>
        <p:blipFill>
          <a:blip r:embed="rId2"/>
          <a:stretch>
            <a:fillRect/>
          </a:stretch>
        </p:blipFill>
        <p:spPr>
          <a:xfrm>
            <a:off x="7502556" y="125835"/>
            <a:ext cx="4021123" cy="241267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17051960"/>
      </p:ext>
    </p:extLst>
  </p:cSld>
  <p:clrMapOvr>
    <a:masterClrMapping/>
  </p:clrMapOvr>
  <p:transition spd="slow">
    <p:push dir="u"/>
  </p:transition>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A89E2BF17B42243934D5D6F229C9B36" ma:contentTypeVersion="10" ma:contentTypeDescription="Een nieuw document maken." ma:contentTypeScope="" ma:versionID="a00aa5d68ba63da5f6634c8661a83ba0">
  <xsd:schema xmlns:xsd="http://www.w3.org/2001/XMLSchema" xmlns:xs="http://www.w3.org/2001/XMLSchema" xmlns:p="http://schemas.microsoft.com/office/2006/metadata/properties" xmlns:ns2="761deea3-9f2c-4725-9ded-6e7bf6e64416" xmlns:ns3="148c1af1-95b5-4824-b70e-55daf1244347" targetNamespace="http://schemas.microsoft.com/office/2006/metadata/properties" ma:root="true" ma:fieldsID="c50549f2872b026a04977d095d504591" ns2:_="" ns3:_="">
    <xsd:import namespace="761deea3-9f2c-4725-9ded-6e7bf6e64416"/>
    <xsd:import namespace="148c1af1-95b5-4824-b70e-55daf124434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1deea3-9f2c-4725-9ded-6e7bf6e644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8c1af1-95b5-4824-b70e-55daf1244347"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82B8BA-9920-4A8B-993E-48DEC1885BDF}">
  <ds:schemaRefs>
    <ds:schemaRef ds:uri="761deea3-9f2c-4725-9ded-6e7bf6e64416"/>
    <ds:schemaRef ds:uri="http://schemas.microsoft.com/office/2006/documentManagement/types"/>
    <ds:schemaRef ds:uri="http://schemas.microsoft.com/office/infopath/2007/PartnerControls"/>
    <ds:schemaRef ds:uri="http://purl.org/dc/elements/1.1/"/>
    <ds:schemaRef ds:uri="http://schemas.microsoft.com/office/2006/metadata/properties"/>
    <ds:schemaRef ds:uri="148c1af1-95b5-4824-b70e-55daf1244347"/>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78E46351-136D-4BBF-AD9D-2157AD489F1B}">
  <ds:schemaRefs>
    <ds:schemaRef ds:uri="http://schemas.microsoft.com/sharepoint/v3/contenttype/forms"/>
  </ds:schemaRefs>
</ds:datastoreItem>
</file>

<file path=customXml/itemProps3.xml><?xml version="1.0" encoding="utf-8"?>
<ds:datastoreItem xmlns:ds="http://schemas.openxmlformats.org/officeDocument/2006/customXml" ds:itemID="{D64AF993-1411-4B0F-AE69-4F1E5B1ABF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1deea3-9f2c-4725-9ded-6e7bf6e64416"/>
    <ds:schemaRef ds:uri="148c1af1-95b5-4824-b70e-55daf12443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TM03457485[[fn=Raster]]</Template>
  <TotalTime>90</TotalTime>
  <Words>237</Words>
  <Application>Microsoft Office PowerPoint</Application>
  <PresentationFormat>Breedbeeld</PresentationFormat>
  <Paragraphs>109</Paragraphs>
  <Slides>9</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9</vt:i4>
      </vt:variant>
    </vt:vector>
  </HeadingPairs>
  <TitlesOfParts>
    <vt:vector size="15" baseType="lpstr">
      <vt:lpstr>Arial</vt:lpstr>
      <vt:lpstr>Calibri</vt:lpstr>
      <vt:lpstr>Calibri Light</vt:lpstr>
      <vt:lpstr>Helvetica</vt:lpstr>
      <vt:lpstr>Wingdings</vt:lpstr>
      <vt:lpstr>Kantoorthema</vt:lpstr>
      <vt:lpstr>Waarom?</vt:lpstr>
      <vt:lpstr>Definities art. 1(opslag)</vt:lpstr>
      <vt:lpstr>Werkingssfeer (art. 2)</vt:lpstr>
      <vt:lpstr>Verplichtingen bewaarnemer</vt:lpstr>
      <vt:lpstr>Aansprakelijkheid bewaarnemer</vt:lpstr>
      <vt:lpstr>Verplichtingen bewaargever </vt:lpstr>
      <vt:lpstr>Aansprakelijkheid bewaargever  </vt:lpstr>
      <vt:lpstr>En verder.. (1)</vt:lpstr>
      <vt:lpstr>En verder ..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Kick off  Opslagvoorwaarden Binnenvaart</dc:title>
  <dc:creator>Shula Stibbe</dc:creator>
  <cp:lastModifiedBy>Shula Stibbe</cp:lastModifiedBy>
  <cp:revision>6</cp:revision>
  <dcterms:created xsi:type="dcterms:W3CDTF">2019-06-12T09:13:20Z</dcterms:created>
  <dcterms:modified xsi:type="dcterms:W3CDTF">2019-10-24T13:51:01Z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0x0101005A89E2BF17B42243934D5D6F229C9B36</vt:lpwstr>
  </property>
</Properties>
</file>